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64" r:id="rId5"/>
    <p:sldId id="262" r:id="rId6"/>
    <p:sldId id="263" r:id="rId7"/>
    <p:sldId id="261" r:id="rId8"/>
    <p:sldId id="260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D965E8-A763-4857-A298-94D275DA2BB6}" v="9" dt="2023-04-03T05:36:29.7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mnitin5668@outlook.com" userId="bd0a7e94574187b8" providerId="LiveId" clId="{2DD965E8-A763-4857-A298-94D275DA2BB6}"/>
    <pc:docChg chg="custSel modSld">
      <pc:chgData name="lamnitin5668@outlook.com" userId="bd0a7e94574187b8" providerId="LiveId" clId="{2DD965E8-A763-4857-A298-94D275DA2BB6}" dt="2023-04-03T05:37:37.280" v="160" actId="1076"/>
      <pc:docMkLst>
        <pc:docMk/>
      </pc:docMkLst>
      <pc:sldChg chg="addSp delSp modSp mod">
        <pc:chgData name="lamnitin5668@outlook.com" userId="bd0a7e94574187b8" providerId="LiveId" clId="{2DD965E8-A763-4857-A298-94D275DA2BB6}" dt="2023-04-03T04:27:23.983" v="44" actId="1076"/>
        <pc:sldMkLst>
          <pc:docMk/>
          <pc:sldMk cId="2678772833" sldId="256"/>
        </pc:sldMkLst>
        <pc:spChg chg="mod">
          <ac:chgData name="lamnitin5668@outlook.com" userId="bd0a7e94574187b8" providerId="LiveId" clId="{2DD965E8-A763-4857-A298-94D275DA2BB6}" dt="2023-04-03T04:23:23.084" v="29" actId="1076"/>
          <ac:spMkLst>
            <pc:docMk/>
            <pc:sldMk cId="2678772833" sldId="256"/>
            <ac:spMk id="2" creationId="{9EB2ABDE-6AA0-958E-A67F-FDB1216379E2}"/>
          </ac:spMkLst>
        </pc:spChg>
        <pc:spChg chg="mod">
          <ac:chgData name="lamnitin5668@outlook.com" userId="bd0a7e94574187b8" providerId="LiveId" clId="{2DD965E8-A763-4857-A298-94D275DA2BB6}" dt="2023-04-03T04:23:38.981" v="32" actId="1076"/>
          <ac:spMkLst>
            <pc:docMk/>
            <pc:sldMk cId="2678772833" sldId="256"/>
            <ac:spMk id="3" creationId="{E508847C-70BA-46A7-DEC1-98AFFF9E61DA}"/>
          </ac:spMkLst>
        </pc:spChg>
        <pc:picChg chg="add del mod">
          <ac:chgData name="lamnitin5668@outlook.com" userId="bd0a7e94574187b8" providerId="LiveId" clId="{2DD965E8-A763-4857-A298-94D275DA2BB6}" dt="2023-04-03T04:24:17.044" v="37" actId="478"/>
          <ac:picMkLst>
            <pc:docMk/>
            <pc:sldMk cId="2678772833" sldId="256"/>
            <ac:picMk id="5" creationId="{5E626613-9E1B-FAA9-0803-642C994E9B4F}"/>
          </ac:picMkLst>
        </pc:picChg>
        <pc:picChg chg="add mod">
          <ac:chgData name="lamnitin5668@outlook.com" userId="bd0a7e94574187b8" providerId="LiveId" clId="{2DD965E8-A763-4857-A298-94D275DA2BB6}" dt="2023-04-03T04:27:23.983" v="44" actId="1076"/>
          <ac:picMkLst>
            <pc:docMk/>
            <pc:sldMk cId="2678772833" sldId="256"/>
            <ac:picMk id="7" creationId="{57045D0C-FF82-8B21-4229-07C2A2CD2CF9}"/>
          </ac:picMkLst>
        </pc:picChg>
      </pc:sldChg>
      <pc:sldChg chg="addSp delSp modSp mod">
        <pc:chgData name="lamnitin5668@outlook.com" userId="bd0a7e94574187b8" providerId="LiveId" clId="{2DD965E8-A763-4857-A298-94D275DA2BB6}" dt="2023-04-03T05:28:11.171" v="130" actId="1076"/>
        <pc:sldMkLst>
          <pc:docMk/>
          <pc:sldMk cId="4263540512" sldId="257"/>
        </pc:sldMkLst>
        <pc:picChg chg="add del mod">
          <ac:chgData name="lamnitin5668@outlook.com" userId="bd0a7e94574187b8" providerId="LiveId" clId="{2DD965E8-A763-4857-A298-94D275DA2BB6}" dt="2023-04-03T04:31:35.175" v="113" actId="478"/>
          <ac:picMkLst>
            <pc:docMk/>
            <pc:sldMk cId="4263540512" sldId="257"/>
            <ac:picMk id="3" creationId="{8C3BF08F-43FA-0DF1-F474-915D399C72AE}"/>
          </ac:picMkLst>
        </pc:picChg>
        <pc:picChg chg="add mod">
          <ac:chgData name="lamnitin5668@outlook.com" userId="bd0a7e94574187b8" providerId="LiveId" clId="{2DD965E8-A763-4857-A298-94D275DA2BB6}" dt="2023-04-03T05:28:11.171" v="130" actId="1076"/>
          <ac:picMkLst>
            <pc:docMk/>
            <pc:sldMk cId="4263540512" sldId="257"/>
            <ac:picMk id="3" creationId="{B2EAD9EE-6C6A-BCC3-A639-33C76BC98F05}"/>
          </ac:picMkLst>
        </pc:picChg>
        <pc:picChg chg="mod">
          <ac:chgData name="lamnitin5668@outlook.com" userId="bd0a7e94574187b8" providerId="LiveId" clId="{2DD965E8-A763-4857-A298-94D275DA2BB6}" dt="2023-04-03T05:27:54.170" v="127" actId="1076"/>
          <ac:picMkLst>
            <pc:docMk/>
            <pc:sldMk cId="4263540512" sldId="257"/>
            <ac:picMk id="5" creationId="{168DDBBC-6E79-F0EE-8433-4B368ED40A0A}"/>
          </ac:picMkLst>
        </pc:picChg>
      </pc:sldChg>
      <pc:sldChg chg="addSp delSp modSp mod">
        <pc:chgData name="lamnitin5668@outlook.com" userId="bd0a7e94574187b8" providerId="LiveId" clId="{2DD965E8-A763-4857-A298-94D275DA2BB6}" dt="2023-04-03T05:37:37.280" v="160" actId="1076"/>
        <pc:sldMkLst>
          <pc:docMk/>
          <pc:sldMk cId="561899738" sldId="261"/>
        </pc:sldMkLst>
        <pc:spChg chg="mod">
          <ac:chgData name="lamnitin5668@outlook.com" userId="bd0a7e94574187b8" providerId="LiveId" clId="{2DD965E8-A763-4857-A298-94D275DA2BB6}" dt="2023-04-03T04:02:32.940" v="0" actId="1076"/>
          <ac:spMkLst>
            <pc:docMk/>
            <pc:sldMk cId="561899738" sldId="261"/>
            <ac:spMk id="3" creationId="{E686F45F-ED3F-E92F-5D64-4A7EB547DCD5}"/>
          </ac:spMkLst>
        </pc:spChg>
        <pc:picChg chg="add del mod">
          <ac:chgData name="lamnitin5668@outlook.com" userId="bd0a7e94574187b8" providerId="LiveId" clId="{2DD965E8-A763-4857-A298-94D275DA2BB6}" dt="2023-04-03T05:33:13.436" v="132" actId="478"/>
          <ac:picMkLst>
            <pc:docMk/>
            <pc:sldMk cId="561899738" sldId="261"/>
            <ac:picMk id="5" creationId="{D1891D32-0D56-1121-6D6A-6F53AB83BDE9}"/>
          </ac:picMkLst>
        </pc:picChg>
        <pc:picChg chg="add del mod">
          <ac:chgData name="lamnitin5668@outlook.com" userId="bd0a7e94574187b8" providerId="LiveId" clId="{2DD965E8-A763-4857-A298-94D275DA2BB6}" dt="2023-04-03T05:35:03.847" v="144" actId="478"/>
          <ac:picMkLst>
            <pc:docMk/>
            <pc:sldMk cId="561899738" sldId="261"/>
            <ac:picMk id="7" creationId="{37860624-6319-7E43-D889-DEBE57E93037}"/>
          </ac:picMkLst>
        </pc:picChg>
        <pc:picChg chg="add mod">
          <ac:chgData name="lamnitin5668@outlook.com" userId="bd0a7e94574187b8" providerId="LiveId" clId="{2DD965E8-A763-4857-A298-94D275DA2BB6}" dt="2023-04-03T05:37:37.280" v="160" actId="1076"/>
          <ac:picMkLst>
            <pc:docMk/>
            <pc:sldMk cId="561899738" sldId="261"/>
            <ac:picMk id="9" creationId="{48AE80EC-DD17-077A-34DF-1EC0D5434E19}"/>
          </ac:picMkLst>
        </pc:picChg>
      </pc:sldChg>
      <pc:sldChg chg="modSp mod">
        <pc:chgData name="lamnitin5668@outlook.com" userId="bd0a7e94574187b8" providerId="LiveId" clId="{2DD965E8-A763-4857-A298-94D275DA2BB6}" dt="2023-04-03T04:02:54.474" v="1" actId="14100"/>
        <pc:sldMkLst>
          <pc:docMk/>
          <pc:sldMk cId="2744451911" sldId="263"/>
        </pc:sldMkLst>
        <pc:spChg chg="mod">
          <ac:chgData name="lamnitin5668@outlook.com" userId="bd0a7e94574187b8" providerId="LiveId" clId="{2DD965E8-A763-4857-A298-94D275DA2BB6}" dt="2023-04-03T04:02:54.474" v="1" actId="14100"/>
          <ac:spMkLst>
            <pc:docMk/>
            <pc:sldMk cId="2744451911" sldId="263"/>
            <ac:spMk id="2" creationId="{E5D628E8-F0F3-544C-24D2-30318E8D2C3D}"/>
          </ac:spMkLst>
        </pc:spChg>
      </pc:sldChg>
      <pc:sldChg chg="addSp modSp mod">
        <pc:chgData name="lamnitin5668@outlook.com" userId="bd0a7e94574187b8" providerId="LiveId" clId="{2DD965E8-A763-4857-A298-94D275DA2BB6}" dt="2023-04-03T04:15:43.403" v="28" actId="1076"/>
        <pc:sldMkLst>
          <pc:docMk/>
          <pc:sldMk cId="2454704411" sldId="264"/>
        </pc:sldMkLst>
        <pc:spChg chg="mod">
          <ac:chgData name="lamnitin5668@outlook.com" userId="bd0a7e94574187b8" providerId="LiveId" clId="{2DD965E8-A763-4857-A298-94D275DA2BB6}" dt="2023-04-03T04:14:13.243" v="14" actId="121"/>
          <ac:spMkLst>
            <pc:docMk/>
            <pc:sldMk cId="2454704411" sldId="264"/>
            <ac:spMk id="3" creationId="{EF69BD90-00AC-AE00-1696-98D92FB18C84}"/>
          </ac:spMkLst>
        </pc:spChg>
        <pc:picChg chg="add mod">
          <ac:chgData name="lamnitin5668@outlook.com" userId="bd0a7e94574187b8" providerId="LiveId" clId="{2DD965E8-A763-4857-A298-94D275DA2BB6}" dt="2023-04-03T04:13:00.995" v="13" actId="1076"/>
          <ac:picMkLst>
            <pc:docMk/>
            <pc:sldMk cId="2454704411" sldId="264"/>
            <ac:picMk id="5" creationId="{29FB55AB-3738-9349-AB49-6D3846A604F2}"/>
          </ac:picMkLst>
        </pc:picChg>
        <pc:picChg chg="add mod">
          <ac:chgData name="lamnitin5668@outlook.com" userId="bd0a7e94574187b8" providerId="LiveId" clId="{2DD965E8-A763-4857-A298-94D275DA2BB6}" dt="2023-04-03T04:15:43.403" v="28" actId="1076"/>
          <ac:picMkLst>
            <pc:docMk/>
            <pc:sldMk cId="2454704411" sldId="264"/>
            <ac:picMk id="7" creationId="{9ED233F7-CA7A-61FF-FCE8-C70E40120514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IZZA%20CASE%20STUD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IZZA%20CASE%20STUD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[PIZZA CASE STUDY.xlsx]ORDER DETAILS!PivotTable8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PIZZA SALES IN 2015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contourClr>
              <a:schemeClr val="accent4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contourClr>
              <a:schemeClr val="accent4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contourClr>
              <a:schemeClr val="accent4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contourClr>
              <a:schemeClr val="accent4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contourClr>
              <a:schemeClr val="accent4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'ORDER DETAILS'!$J$1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satMod val="100000"/>
                    <a:lumMod val="104000"/>
                  </a:schemeClr>
                </a:gs>
                <a:gs pos="78000">
                  <a:schemeClr val="accent1"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  <c:invertIfNegative val="0"/>
          <c:cat>
            <c:strRef>
              <c:f>'ORDER DETAILS'!$I$2:$I$92</c:f>
              <c:strCache>
                <c:ptCount val="91"/>
                <c:pt idx="0">
                  <c:v>the_greek_xxl</c:v>
                </c:pt>
                <c:pt idx="1">
                  <c:v>green_garden_l</c:v>
                </c:pt>
                <c:pt idx="2">
                  <c:v>ckn_alfredo_s</c:v>
                </c:pt>
                <c:pt idx="3">
                  <c:v>calabrese_s</c:v>
                </c:pt>
                <c:pt idx="4">
                  <c:v>mexicana_s</c:v>
                </c:pt>
                <c:pt idx="5">
                  <c:v>ckn_alfredo_l</c:v>
                </c:pt>
                <c:pt idx="6">
                  <c:v>ital_veggie_l</c:v>
                </c:pt>
                <c:pt idx="7">
                  <c:v>ital_supr_s</c:v>
                </c:pt>
                <c:pt idx="8">
                  <c:v>the_greek_l</c:v>
                </c:pt>
                <c:pt idx="9">
                  <c:v>spinach_supr_m</c:v>
                </c:pt>
                <c:pt idx="10">
                  <c:v>soppressata_m</c:v>
                </c:pt>
                <c:pt idx="11">
                  <c:v>mediterraneo_m</c:v>
                </c:pt>
                <c:pt idx="12">
                  <c:v>ckn_pesto_m</c:v>
                </c:pt>
                <c:pt idx="13">
                  <c:v>calabrese_l</c:v>
                </c:pt>
                <c:pt idx="14">
                  <c:v>spin_pesto_l</c:v>
                </c:pt>
                <c:pt idx="15">
                  <c:v>the_greek_m</c:v>
                </c:pt>
                <c:pt idx="16">
                  <c:v>spinach_supr_l</c:v>
                </c:pt>
                <c:pt idx="17">
                  <c:v>spin_pesto_m</c:v>
                </c:pt>
                <c:pt idx="18">
                  <c:v>soppressata_s</c:v>
                </c:pt>
                <c:pt idx="19">
                  <c:v>mediterraneo_s</c:v>
                </c:pt>
                <c:pt idx="20">
                  <c:v>ckn_pesto_s</c:v>
                </c:pt>
                <c:pt idx="21">
                  <c:v>green_garden_m</c:v>
                </c:pt>
                <c:pt idx="22">
                  <c:v>the_greek_s</c:v>
                </c:pt>
                <c:pt idx="23">
                  <c:v>ital_cpcllo_s</c:v>
                </c:pt>
                <c:pt idx="24">
                  <c:v>ital_veggie_s</c:v>
                </c:pt>
                <c:pt idx="25">
                  <c:v>peppr_salami_s</c:v>
                </c:pt>
                <c:pt idx="26">
                  <c:v>mediterraneo_l</c:v>
                </c:pt>
                <c:pt idx="27">
                  <c:v>southw_ckn_s</c:v>
                </c:pt>
                <c:pt idx="28">
                  <c:v>pep_msh_pep_l</c:v>
                </c:pt>
                <c:pt idx="29">
                  <c:v>pep_msh_pep_m</c:v>
                </c:pt>
                <c:pt idx="30">
                  <c:v>ckn_pesto_l</c:v>
                </c:pt>
                <c:pt idx="31">
                  <c:v>spinach_supr_s</c:v>
                </c:pt>
                <c:pt idx="32">
                  <c:v>spin_pesto_s</c:v>
                </c:pt>
                <c:pt idx="33">
                  <c:v>ital_cpcllo_m</c:v>
                </c:pt>
                <c:pt idx="34">
                  <c:v>spicy_ital_s</c:v>
                </c:pt>
                <c:pt idx="35">
                  <c:v>spicy_ital_m</c:v>
                </c:pt>
                <c:pt idx="36">
                  <c:v>soppressata_l</c:v>
                </c:pt>
                <c:pt idx="37">
                  <c:v>prsc_argla_s</c:v>
                </c:pt>
                <c:pt idx="38">
                  <c:v>veggie_veg_l</c:v>
                </c:pt>
                <c:pt idx="39">
                  <c:v>prsc_argla_l</c:v>
                </c:pt>
                <c:pt idx="40">
                  <c:v>peppr_salami_m</c:v>
                </c:pt>
                <c:pt idx="41">
                  <c:v>napolitana_m</c:v>
                </c:pt>
                <c:pt idx="42">
                  <c:v>spinach_fet_s</c:v>
                </c:pt>
                <c:pt idx="43">
                  <c:v>spinach_fet_l</c:v>
                </c:pt>
                <c:pt idx="44">
                  <c:v>mexicana_m</c:v>
                </c:pt>
                <c:pt idx="45">
                  <c:v>veggie_veg_s</c:v>
                </c:pt>
                <c:pt idx="46">
                  <c:v>napolitana_s</c:v>
                </c:pt>
                <c:pt idx="47">
                  <c:v>classic_dlx_l</c:v>
                </c:pt>
                <c:pt idx="48">
                  <c:v>hawaiian_m</c:v>
                </c:pt>
                <c:pt idx="49">
                  <c:v>thai_ckn_m</c:v>
                </c:pt>
                <c:pt idx="50">
                  <c:v>thai_ckn_s</c:v>
                </c:pt>
                <c:pt idx="51">
                  <c:v>bbq_ckn_s</c:v>
                </c:pt>
                <c:pt idx="52">
                  <c:v>brie_carre_s</c:v>
                </c:pt>
                <c:pt idx="53">
                  <c:v>ital_veggie_m</c:v>
                </c:pt>
                <c:pt idx="54">
                  <c:v>cali_ckn_s</c:v>
                </c:pt>
                <c:pt idx="55">
                  <c:v>southw_ckn_m</c:v>
                </c:pt>
                <c:pt idx="56">
                  <c:v>the_greek_xl</c:v>
                </c:pt>
                <c:pt idx="57">
                  <c:v>calabrese_m</c:v>
                </c:pt>
                <c:pt idx="58">
                  <c:v>napolitana_l</c:v>
                </c:pt>
                <c:pt idx="59">
                  <c:v>spinach_fet_m</c:v>
                </c:pt>
                <c:pt idx="60">
                  <c:v>sicilian_m</c:v>
                </c:pt>
                <c:pt idx="61">
                  <c:v>pep_msh_pep_s</c:v>
                </c:pt>
                <c:pt idx="62">
                  <c:v>four_cheese_m</c:v>
                </c:pt>
                <c:pt idx="63">
                  <c:v>prsc_argla_m</c:v>
                </c:pt>
                <c:pt idx="64">
                  <c:v>green_garden_s</c:v>
                </c:pt>
                <c:pt idx="65">
                  <c:v>sicilian_l</c:v>
                </c:pt>
                <c:pt idx="66">
                  <c:v>veggie_veg_m</c:v>
                </c:pt>
                <c:pt idx="67">
                  <c:v>peppr_salami_l</c:v>
                </c:pt>
                <c:pt idx="68">
                  <c:v>ckn_alfredo_m</c:v>
                </c:pt>
                <c:pt idx="69">
                  <c:v>pepperoni_l</c:v>
                </c:pt>
                <c:pt idx="70">
                  <c:v>ital_cpcllo_l</c:v>
                </c:pt>
                <c:pt idx="71">
                  <c:v>sicilian_s</c:v>
                </c:pt>
                <c:pt idx="72">
                  <c:v>ital_supr_l</c:v>
                </c:pt>
                <c:pt idx="73">
                  <c:v>pepperoni_s</c:v>
                </c:pt>
                <c:pt idx="74">
                  <c:v>classic_dlx_s</c:v>
                </c:pt>
                <c:pt idx="75">
                  <c:v>mexicana_l</c:v>
                </c:pt>
                <c:pt idx="76">
                  <c:v>cali_ckn_l</c:v>
                </c:pt>
                <c:pt idx="77">
                  <c:v>hawaiian_l</c:v>
                </c:pt>
                <c:pt idx="78">
                  <c:v>cali_ckn_m</c:v>
                </c:pt>
                <c:pt idx="79">
                  <c:v>pepperoni_m</c:v>
                </c:pt>
                <c:pt idx="80">
                  <c:v>ital_supr_m</c:v>
                </c:pt>
                <c:pt idx="81">
                  <c:v>bbq_ckn_m</c:v>
                </c:pt>
                <c:pt idx="82">
                  <c:v>bbq_ckn_l</c:v>
                </c:pt>
                <c:pt idx="83">
                  <c:v>southw_ckn_l</c:v>
                </c:pt>
                <c:pt idx="84">
                  <c:v>hawaiian_s</c:v>
                </c:pt>
                <c:pt idx="85">
                  <c:v>spicy_ital_l</c:v>
                </c:pt>
                <c:pt idx="86">
                  <c:v>classic_dlx_m</c:v>
                </c:pt>
                <c:pt idx="87">
                  <c:v>four_cheese_l</c:v>
                </c:pt>
                <c:pt idx="88">
                  <c:v>five_cheese_l</c:v>
                </c:pt>
                <c:pt idx="89">
                  <c:v>thai_ckn_l</c:v>
                </c:pt>
                <c:pt idx="90">
                  <c:v>big_meat_s</c:v>
                </c:pt>
              </c:strCache>
            </c:strRef>
          </c:cat>
          <c:val>
            <c:numRef>
              <c:f>'ORDER DETAILS'!$J$2:$J$92</c:f>
              <c:numCache>
                <c:formatCode>General</c:formatCode>
                <c:ptCount val="91"/>
                <c:pt idx="0">
                  <c:v>28</c:v>
                </c:pt>
                <c:pt idx="1">
                  <c:v>94</c:v>
                </c:pt>
                <c:pt idx="2">
                  <c:v>96</c:v>
                </c:pt>
                <c:pt idx="3">
                  <c:v>99</c:v>
                </c:pt>
                <c:pt idx="4">
                  <c:v>160</c:v>
                </c:pt>
                <c:pt idx="5">
                  <c:v>187</c:v>
                </c:pt>
                <c:pt idx="6">
                  <c:v>190</c:v>
                </c:pt>
                <c:pt idx="7">
                  <c:v>194</c:v>
                </c:pt>
                <c:pt idx="8">
                  <c:v>255</c:v>
                </c:pt>
                <c:pt idx="9">
                  <c:v>266</c:v>
                </c:pt>
                <c:pt idx="10">
                  <c:v>268</c:v>
                </c:pt>
                <c:pt idx="11">
                  <c:v>271</c:v>
                </c:pt>
                <c:pt idx="12">
                  <c:v>274</c:v>
                </c:pt>
                <c:pt idx="13">
                  <c:v>274</c:v>
                </c:pt>
                <c:pt idx="14">
                  <c:v>279</c:v>
                </c:pt>
                <c:pt idx="15">
                  <c:v>279</c:v>
                </c:pt>
                <c:pt idx="16">
                  <c:v>280</c:v>
                </c:pt>
                <c:pt idx="17">
                  <c:v>281</c:v>
                </c:pt>
                <c:pt idx="18">
                  <c:v>288</c:v>
                </c:pt>
                <c:pt idx="19">
                  <c:v>288</c:v>
                </c:pt>
                <c:pt idx="20">
                  <c:v>295</c:v>
                </c:pt>
                <c:pt idx="21">
                  <c:v>300</c:v>
                </c:pt>
                <c:pt idx="22">
                  <c:v>300</c:v>
                </c:pt>
                <c:pt idx="23">
                  <c:v>300</c:v>
                </c:pt>
                <c:pt idx="24">
                  <c:v>302</c:v>
                </c:pt>
                <c:pt idx="25">
                  <c:v>318</c:v>
                </c:pt>
                <c:pt idx="26">
                  <c:v>364</c:v>
                </c:pt>
                <c:pt idx="27">
                  <c:v>366</c:v>
                </c:pt>
                <c:pt idx="28">
                  <c:v>381</c:v>
                </c:pt>
                <c:pt idx="29">
                  <c:v>391</c:v>
                </c:pt>
                <c:pt idx="30">
                  <c:v>392</c:v>
                </c:pt>
                <c:pt idx="31">
                  <c:v>394</c:v>
                </c:pt>
                <c:pt idx="32">
                  <c:v>397</c:v>
                </c:pt>
                <c:pt idx="33">
                  <c:v>399</c:v>
                </c:pt>
                <c:pt idx="34">
                  <c:v>399</c:v>
                </c:pt>
                <c:pt idx="35">
                  <c:v>400</c:v>
                </c:pt>
                <c:pt idx="36">
                  <c:v>401</c:v>
                </c:pt>
                <c:pt idx="37">
                  <c:v>420</c:v>
                </c:pt>
                <c:pt idx="38">
                  <c:v>423</c:v>
                </c:pt>
                <c:pt idx="39">
                  <c:v>423</c:v>
                </c:pt>
                <c:pt idx="40">
                  <c:v>424</c:v>
                </c:pt>
                <c:pt idx="41">
                  <c:v>426</c:v>
                </c:pt>
                <c:pt idx="42">
                  <c:v>437</c:v>
                </c:pt>
                <c:pt idx="43">
                  <c:v>437</c:v>
                </c:pt>
                <c:pt idx="44">
                  <c:v>452</c:v>
                </c:pt>
                <c:pt idx="45">
                  <c:v>457</c:v>
                </c:pt>
                <c:pt idx="46">
                  <c:v>468</c:v>
                </c:pt>
                <c:pt idx="47">
                  <c:v>471</c:v>
                </c:pt>
                <c:pt idx="48">
                  <c:v>473</c:v>
                </c:pt>
                <c:pt idx="49">
                  <c:v>474</c:v>
                </c:pt>
                <c:pt idx="50">
                  <c:v>476</c:v>
                </c:pt>
                <c:pt idx="51">
                  <c:v>479</c:v>
                </c:pt>
                <c:pt idx="52">
                  <c:v>480</c:v>
                </c:pt>
                <c:pt idx="53">
                  <c:v>483</c:v>
                </c:pt>
                <c:pt idx="54">
                  <c:v>493</c:v>
                </c:pt>
                <c:pt idx="55">
                  <c:v>526</c:v>
                </c:pt>
                <c:pt idx="56">
                  <c:v>544</c:v>
                </c:pt>
                <c:pt idx="57">
                  <c:v>554</c:v>
                </c:pt>
                <c:pt idx="58">
                  <c:v>557</c:v>
                </c:pt>
                <c:pt idx="59">
                  <c:v>558</c:v>
                </c:pt>
                <c:pt idx="60">
                  <c:v>560</c:v>
                </c:pt>
                <c:pt idx="61">
                  <c:v>570</c:v>
                </c:pt>
                <c:pt idx="62">
                  <c:v>577</c:v>
                </c:pt>
                <c:pt idx="63">
                  <c:v>585</c:v>
                </c:pt>
                <c:pt idx="64">
                  <c:v>593</c:v>
                </c:pt>
                <c:pt idx="65">
                  <c:v>596</c:v>
                </c:pt>
                <c:pt idx="66">
                  <c:v>630</c:v>
                </c:pt>
                <c:pt idx="67">
                  <c:v>680</c:v>
                </c:pt>
                <c:pt idx="68">
                  <c:v>697</c:v>
                </c:pt>
                <c:pt idx="69">
                  <c:v>712</c:v>
                </c:pt>
                <c:pt idx="70">
                  <c:v>715</c:v>
                </c:pt>
                <c:pt idx="71">
                  <c:v>731</c:v>
                </c:pt>
                <c:pt idx="72">
                  <c:v>735</c:v>
                </c:pt>
                <c:pt idx="73">
                  <c:v>739</c:v>
                </c:pt>
                <c:pt idx="74">
                  <c:v>786</c:v>
                </c:pt>
                <c:pt idx="75">
                  <c:v>844</c:v>
                </c:pt>
                <c:pt idx="76">
                  <c:v>895</c:v>
                </c:pt>
                <c:pt idx="77">
                  <c:v>896</c:v>
                </c:pt>
                <c:pt idx="78">
                  <c:v>914</c:v>
                </c:pt>
                <c:pt idx="79">
                  <c:v>918</c:v>
                </c:pt>
                <c:pt idx="80">
                  <c:v>920</c:v>
                </c:pt>
                <c:pt idx="81">
                  <c:v>926</c:v>
                </c:pt>
                <c:pt idx="82">
                  <c:v>967</c:v>
                </c:pt>
                <c:pt idx="83">
                  <c:v>993</c:v>
                </c:pt>
                <c:pt idx="84">
                  <c:v>1001</c:v>
                </c:pt>
                <c:pt idx="85">
                  <c:v>1088</c:v>
                </c:pt>
                <c:pt idx="86">
                  <c:v>1159</c:v>
                </c:pt>
                <c:pt idx="87">
                  <c:v>1273</c:v>
                </c:pt>
                <c:pt idx="88">
                  <c:v>1359</c:v>
                </c:pt>
                <c:pt idx="89">
                  <c:v>1365</c:v>
                </c:pt>
                <c:pt idx="90">
                  <c:v>1811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0-4650-BE9F-BBDCE576ED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60665743"/>
        <c:axId val="1898855199"/>
        <c:axId val="0"/>
      </c:bar3DChart>
      <c:catAx>
        <c:axId val="560665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855199"/>
        <c:crosses val="autoZero"/>
        <c:auto val="1"/>
        <c:lblAlgn val="ctr"/>
        <c:lblOffset val="100"/>
        <c:noMultiLvlLbl val="0"/>
      </c:catAx>
      <c:valAx>
        <c:axId val="18988551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6657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[PIZZA CASE STUDY.xlsx]orders!PivotTable15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rgbClr val="00B050"/>
                </a:solidFill>
                <a:latin typeface="Algerian" panose="04020705040A02060702" pitchFamily="82" charset="0"/>
              </a:rPr>
              <a:t>Peak</a:t>
            </a:r>
            <a:r>
              <a:rPr lang="en-US" baseline="0" dirty="0">
                <a:solidFill>
                  <a:srgbClr val="00B050"/>
                </a:solidFill>
                <a:latin typeface="Algerian" panose="04020705040A02060702" pitchFamily="82" charset="0"/>
              </a:rPr>
              <a:t> hours </a:t>
            </a:r>
            <a:endParaRPr lang="en-US" dirty="0">
              <a:solidFill>
                <a:srgbClr val="00B050"/>
              </a:solidFill>
              <a:latin typeface="Algerian" panose="04020705040A02060702" pitchFamily="8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orders!$I$3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satMod val="100000"/>
                    <a:lumMod val="104000"/>
                  </a:schemeClr>
                </a:gs>
                <a:gs pos="78000">
                  <a:schemeClr val="accent1"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orders!$H$4:$H$19</c:f>
              <c:strCache>
                <c:ptCount val="15"/>
                <c:pt idx="0">
                  <c:v>09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</c:strCache>
            </c:strRef>
          </c:cat>
          <c:val>
            <c:numRef>
              <c:f>orders!$I$4:$I$19</c:f>
              <c:numCache>
                <c:formatCode>General</c:formatCode>
                <c:ptCount val="15"/>
                <c:pt idx="0">
                  <c:v>1</c:v>
                </c:pt>
                <c:pt idx="1">
                  <c:v>8</c:v>
                </c:pt>
                <c:pt idx="2">
                  <c:v>1231</c:v>
                </c:pt>
                <c:pt idx="3">
                  <c:v>2520</c:v>
                </c:pt>
                <c:pt idx="4">
                  <c:v>2455</c:v>
                </c:pt>
                <c:pt idx="5">
                  <c:v>1472</c:v>
                </c:pt>
                <c:pt idx="6">
                  <c:v>1468</c:v>
                </c:pt>
                <c:pt idx="7">
                  <c:v>1920</c:v>
                </c:pt>
                <c:pt idx="8">
                  <c:v>2336</c:v>
                </c:pt>
                <c:pt idx="9">
                  <c:v>2399</c:v>
                </c:pt>
                <c:pt idx="10">
                  <c:v>2009</c:v>
                </c:pt>
                <c:pt idx="11">
                  <c:v>1642</c:v>
                </c:pt>
                <c:pt idx="12">
                  <c:v>1198</c:v>
                </c:pt>
                <c:pt idx="13">
                  <c:v>663</c:v>
                </c:pt>
                <c:pt idx="1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DE-4458-9EE2-55BE93C7623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444063519"/>
        <c:axId val="76752879"/>
      </c:barChart>
      <c:catAx>
        <c:axId val="4440635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752879"/>
        <c:crosses val="autoZero"/>
        <c:auto val="1"/>
        <c:lblAlgn val="ctr"/>
        <c:lblOffset val="100"/>
        <c:noMultiLvlLbl val="0"/>
      </c:catAx>
      <c:valAx>
        <c:axId val="767528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063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CC9F0C4-7A18-4D11-9800-16F42DBC9938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AC19AD-95C5-4F21-9E58-204B08D50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652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F0C4-7A18-4D11-9800-16F42DBC9938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19AD-95C5-4F21-9E58-204B08D50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549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CC9F0C4-7A18-4D11-9800-16F42DBC9938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AC19AD-95C5-4F21-9E58-204B08D50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23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CC9F0C4-7A18-4D11-9800-16F42DBC9938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AC19AD-95C5-4F21-9E58-204B08D50756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2136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CC9F0C4-7A18-4D11-9800-16F42DBC9938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AC19AD-95C5-4F21-9E58-204B08D50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239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F0C4-7A18-4D11-9800-16F42DBC9938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19AD-95C5-4F21-9E58-204B08D50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239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F0C4-7A18-4D11-9800-16F42DBC9938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19AD-95C5-4F21-9E58-204B08D50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998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F0C4-7A18-4D11-9800-16F42DBC9938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19AD-95C5-4F21-9E58-204B08D50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4193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CC9F0C4-7A18-4D11-9800-16F42DBC9938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AC19AD-95C5-4F21-9E58-204B08D50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110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F0C4-7A18-4D11-9800-16F42DBC9938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19AD-95C5-4F21-9E58-204B08D50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642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F0C4-7A18-4D11-9800-16F42DBC9938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19AD-95C5-4F21-9E58-204B08D50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83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CC9F0C4-7A18-4D11-9800-16F42DBC9938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AC19AD-95C5-4F21-9E58-204B08D50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707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F0C4-7A18-4D11-9800-16F42DBC9938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19AD-95C5-4F21-9E58-204B08D50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34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F0C4-7A18-4D11-9800-16F42DBC9938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19AD-95C5-4F21-9E58-204B08D50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85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F0C4-7A18-4D11-9800-16F42DBC9938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19AD-95C5-4F21-9E58-204B08D50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2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F0C4-7A18-4D11-9800-16F42DBC9938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19AD-95C5-4F21-9E58-204B08D50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54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F0C4-7A18-4D11-9800-16F42DBC9938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19AD-95C5-4F21-9E58-204B08D50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193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F0C4-7A18-4D11-9800-16F42DBC9938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C19AD-95C5-4F21-9E58-204B08D50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9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9F0C4-7A18-4D11-9800-16F42DBC9938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C19AD-95C5-4F21-9E58-204B08D50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274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ABDE-6AA0-958E-A67F-FDB121637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853" y="1719430"/>
            <a:ext cx="9448800" cy="1825096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PIZZA SALES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8847C-70BA-46A7-DEC1-98AFFF9E6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2229" y="3609840"/>
            <a:ext cx="9448800" cy="685800"/>
          </a:xfrm>
        </p:spPr>
        <p:txBody>
          <a:bodyPr/>
          <a:lstStyle/>
          <a:p>
            <a:r>
              <a:rPr lang="en-IN" dirty="0">
                <a:latin typeface="Arial Black" panose="020B0A04020102020204" pitchFamily="34" charset="0"/>
              </a:rPr>
              <a:t>“2015” RECORD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045D0C-FF82-8B21-4229-07C2A2CD2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590" y="429208"/>
            <a:ext cx="5345557" cy="410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7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8DDBBC-6E79-F0EE-8433-4B368ED40A0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30" y="1362285"/>
            <a:ext cx="7548470" cy="533711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EAD9EE-6C6A-BCC3-A639-33C76BC98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612"/>
            <a:ext cx="4671806" cy="341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40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EE92-AFFC-36DD-8FA5-0472419E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2212" y="275869"/>
            <a:ext cx="8610600" cy="840492"/>
          </a:xfrm>
        </p:spPr>
        <p:txBody>
          <a:bodyPr/>
          <a:lstStyle/>
          <a:p>
            <a:r>
              <a:rPr lang="en-IN" dirty="0">
                <a:latin typeface="Bauhaus 93" panose="04030905020B02020C02" pitchFamily="82" charset="0"/>
              </a:rPr>
              <a:t>ABOUT DATASET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7DA56-56F0-6BAB-DE21-B53D13A26A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8" y="1474237"/>
            <a:ext cx="5029199" cy="51078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F5730-452B-552C-17FA-03DCBE531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99591"/>
            <a:ext cx="5334000" cy="5182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latin typeface="Broadway" panose="04040905080B02020502" pitchFamily="82" charset="0"/>
              </a:rPr>
              <a:t>This Dataset Shows About The information about pizza ,pizza type ,where and how many orders are placed and also a additional details about quantity, prize  and ingredients</a:t>
            </a:r>
            <a:r>
              <a:rPr lang="en-IN" dirty="0">
                <a:latin typeface="Bauhaus 93" panose="04030905020B02020C02" pitchFamily="82" charset="0"/>
              </a:rPr>
              <a:t>.</a:t>
            </a:r>
          </a:p>
          <a:p>
            <a:pPr marL="0" indent="0">
              <a:buNone/>
            </a:pPr>
            <a:r>
              <a:rPr lang="en-IN" dirty="0">
                <a:latin typeface="Broadway" panose="04040905080B02020502" pitchFamily="82" charset="0"/>
              </a:rPr>
              <a:t>      This dataset also tells about that how many customers visit, which pizza is the bestseller &amp; how much sales is carried in the year of 2015.</a:t>
            </a:r>
          </a:p>
          <a:p>
            <a:pPr marL="0" indent="0">
              <a:buNone/>
            </a:pPr>
            <a:endParaRPr lang="en-IN" dirty="0">
              <a:latin typeface="Bauhaus 93" panose="04030905020B02020C02" pitchFamily="82" charset="0"/>
            </a:endParaRPr>
          </a:p>
          <a:p>
            <a:pPr marL="0" indent="0">
              <a:buNone/>
            </a:pPr>
            <a:r>
              <a:rPr lang="en-IN" dirty="0">
                <a:latin typeface="Algerian" panose="04020705040A02060702" pitchFamily="82" charset="0"/>
              </a:rPr>
              <a:t>This dataset is quite tactical and is solved by the source “Maven Analytics</a:t>
            </a:r>
            <a:r>
              <a:rPr lang="en-IN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324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A820B-1F8E-9012-C421-1B07FFFAE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639315"/>
            <a:ext cx="8610600" cy="483402"/>
          </a:xfrm>
        </p:spPr>
        <p:txBody>
          <a:bodyPr>
            <a:noAutofit/>
          </a:bodyPr>
          <a:lstStyle/>
          <a:p>
            <a:pPr algn="ctr"/>
            <a:r>
              <a:rPr lang="en-IN" sz="2800" dirty="0">
                <a:solidFill>
                  <a:schemeClr val="accent2">
                    <a:lumMod val="75000"/>
                  </a:schemeClr>
                </a:solidFill>
                <a:effectLst/>
                <a:latin typeface="Cooper Black" panose="0208090404030B020404" pitchFamily="18" charset="0"/>
              </a:rPr>
              <a:t>METHODOLOGY</a:t>
            </a:r>
            <a:br>
              <a:rPr lang="en-IN" sz="2800" dirty="0">
                <a:solidFill>
                  <a:schemeClr val="accent2">
                    <a:lumMod val="75000"/>
                  </a:schemeClr>
                </a:solidFill>
                <a:latin typeface="Cooper Black" panose="0208090404030B020404" pitchFamily="18" charset="0"/>
              </a:rPr>
            </a:br>
            <a:r>
              <a:rPr lang="en-IN" sz="2800" dirty="0">
                <a:solidFill>
                  <a:schemeClr val="accent2">
                    <a:lumMod val="75000"/>
                  </a:schemeClr>
                </a:solidFill>
                <a:effectLst/>
                <a:latin typeface="Cooper Black" panose="0208090404030B020404" pitchFamily="18" charset="0"/>
              </a:rPr>
              <a:t>AND PROJECT</a:t>
            </a:r>
            <a:br>
              <a:rPr lang="en-IN" sz="2800" dirty="0">
                <a:solidFill>
                  <a:schemeClr val="accent2">
                    <a:lumMod val="75000"/>
                  </a:schemeClr>
                </a:solidFill>
                <a:latin typeface="Cooper Black" panose="0208090404030B020404" pitchFamily="18" charset="0"/>
              </a:rPr>
            </a:br>
            <a:r>
              <a:rPr lang="en-IN" sz="2800" dirty="0">
                <a:solidFill>
                  <a:schemeClr val="accent2">
                    <a:lumMod val="75000"/>
                  </a:schemeClr>
                </a:solidFill>
                <a:effectLst/>
                <a:latin typeface="Cooper Black" panose="0208090404030B020404" pitchFamily="18" charset="0"/>
              </a:rPr>
              <a:t>SCOPE</a:t>
            </a:r>
            <a:endParaRPr lang="en-IN" sz="2800" dirty="0">
              <a:solidFill>
                <a:schemeClr val="accent2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9BD90-00AC-AE00-1696-98D92FB18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69" y="1533525"/>
            <a:ext cx="10820400" cy="4685160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00B0F0"/>
                </a:solidFill>
                <a:latin typeface="Berlin Sans FB Demi" panose="020E0802020502020306" pitchFamily="34" charset="0"/>
              </a:rPr>
              <a:t>Step 1 :</a:t>
            </a:r>
            <a:r>
              <a:rPr lang="en-US" dirty="0">
                <a:solidFill>
                  <a:srgbClr val="00B0F0"/>
                </a:solidFill>
                <a:effectLst/>
                <a:latin typeface="Berlin Sans FB Demi" panose="020E0802020502020306" pitchFamily="34" charset="0"/>
              </a:rPr>
              <a:t>Firstly, you have to carry out the data dictionary</a:t>
            </a:r>
            <a:b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</a:br>
            <a: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  <a:t>             </a:t>
            </a:r>
            <a:r>
              <a:rPr lang="en-US" dirty="0">
                <a:solidFill>
                  <a:srgbClr val="00B0F0"/>
                </a:solidFill>
                <a:effectLst/>
                <a:latin typeface="Berlin Sans FB Demi" panose="020E0802020502020306" pitchFamily="34" charset="0"/>
              </a:rPr>
              <a:t>from the source which includes 4 different table,</a:t>
            </a:r>
            <a:b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</a:br>
            <a: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  <a:t>             </a:t>
            </a:r>
            <a:r>
              <a:rPr lang="en-US" dirty="0">
                <a:solidFill>
                  <a:srgbClr val="00B0F0"/>
                </a:solidFill>
                <a:effectLst/>
                <a:latin typeface="Berlin Sans FB Demi" panose="020E0802020502020306" pitchFamily="34" charset="0"/>
              </a:rPr>
              <a:t>different fields with its description.</a:t>
            </a:r>
          </a:p>
          <a:p>
            <a: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  <a:t>Step 2 :</a:t>
            </a:r>
            <a:r>
              <a:rPr lang="en-US" dirty="0">
                <a:solidFill>
                  <a:srgbClr val="00B0F0"/>
                </a:solidFill>
                <a:effectLst/>
                <a:latin typeface="Berlin Sans FB Demi" panose="020E0802020502020306" pitchFamily="34" charset="0"/>
              </a:rPr>
              <a:t>According to this data dictionary, we can solve the</a:t>
            </a:r>
            <a:b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</a:br>
            <a: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  <a:t>            </a:t>
            </a:r>
            <a:r>
              <a:rPr lang="en-US" dirty="0">
                <a:solidFill>
                  <a:srgbClr val="00B0F0"/>
                </a:solidFill>
                <a:effectLst/>
                <a:latin typeface="Berlin Sans FB Demi" panose="020E0802020502020306" pitchFamily="34" charset="0"/>
              </a:rPr>
              <a:t>recommended analysis part from the other dataset</a:t>
            </a:r>
            <a:b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</a:br>
            <a: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  <a:t>            </a:t>
            </a:r>
            <a:r>
              <a:rPr lang="en-US" dirty="0">
                <a:solidFill>
                  <a:srgbClr val="00B0F0"/>
                </a:solidFill>
                <a:effectLst/>
                <a:latin typeface="Berlin Sans FB Demi" panose="020E0802020502020306" pitchFamily="34" charset="0"/>
              </a:rPr>
              <a:t>provided.</a:t>
            </a:r>
          </a:p>
          <a:p>
            <a: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  <a:t>Step 3 :</a:t>
            </a:r>
            <a:r>
              <a:rPr lang="en-US" dirty="0">
                <a:solidFill>
                  <a:srgbClr val="00B0F0"/>
                </a:solidFill>
                <a:effectLst/>
                <a:latin typeface="Berlin Sans FB Demi" panose="020E0802020502020306" pitchFamily="34" charset="0"/>
              </a:rPr>
              <a:t>For execution of calculations part we need primary</a:t>
            </a:r>
            <a:b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</a:br>
            <a: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  <a:t>            </a:t>
            </a:r>
            <a:r>
              <a:rPr lang="en-US" dirty="0">
                <a:solidFill>
                  <a:srgbClr val="00B0F0"/>
                </a:solidFill>
                <a:effectLst/>
                <a:latin typeface="Berlin Sans FB Demi" panose="020E0802020502020306" pitchFamily="34" charset="0"/>
              </a:rPr>
              <a:t>data, for this a data window is presented which collects</a:t>
            </a:r>
            <a:b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</a:br>
            <a: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  <a:t>           </a:t>
            </a:r>
            <a:r>
              <a:rPr lang="en-US" dirty="0">
                <a:solidFill>
                  <a:srgbClr val="00B0F0"/>
                </a:solidFill>
                <a:effectLst/>
                <a:latin typeface="Berlin Sans FB Demi" panose="020E0802020502020306" pitchFamily="34" charset="0"/>
              </a:rPr>
              <a:t>the data for customer orders details, pizzas types, date,</a:t>
            </a:r>
            <a:b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</a:br>
            <a: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  <a:t>           </a:t>
            </a:r>
            <a:r>
              <a:rPr lang="en-US" dirty="0">
                <a:solidFill>
                  <a:srgbClr val="00B0F0"/>
                </a:solidFill>
                <a:effectLst/>
                <a:latin typeface="Berlin Sans FB Demi" panose="020E0802020502020306" pitchFamily="34" charset="0"/>
              </a:rPr>
              <a:t>time, size and price of pizzas and then, calculations are</a:t>
            </a:r>
            <a:b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</a:br>
            <a: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  <a:t>           </a:t>
            </a:r>
            <a:r>
              <a:rPr lang="en-US" dirty="0">
                <a:solidFill>
                  <a:srgbClr val="00B0F0"/>
                </a:solidFill>
                <a:effectLst/>
                <a:latin typeface="Berlin Sans FB Demi" panose="020E0802020502020306" pitchFamily="34" charset="0"/>
              </a:rPr>
              <a:t>carried out on excel.</a:t>
            </a:r>
          </a:p>
          <a:p>
            <a:pPr algn="r"/>
            <a: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  <a:t>Step 4 :</a:t>
            </a:r>
            <a:r>
              <a:rPr lang="en-US" dirty="0">
                <a:solidFill>
                  <a:srgbClr val="00B0F0"/>
                </a:solidFill>
                <a:effectLst/>
                <a:latin typeface="Berlin Sans FB Demi" panose="020E0802020502020306" pitchFamily="34" charset="0"/>
              </a:rPr>
              <a:t>From each data collected we can make required</a:t>
            </a:r>
            <a:b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</a:br>
            <a: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  <a:t>            </a:t>
            </a:r>
            <a:r>
              <a:rPr lang="en-US" dirty="0">
                <a:solidFill>
                  <a:srgbClr val="00B0F0"/>
                </a:solidFill>
                <a:effectLst/>
                <a:latin typeface="Berlin Sans FB Demi" panose="020E0802020502020306" pitchFamily="34" charset="0"/>
              </a:rPr>
              <a:t>pivot table from it and use excel functions to</a:t>
            </a:r>
            <a:b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</a:br>
            <a: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  <a:t>            </a:t>
            </a:r>
            <a:r>
              <a:rPr lang="en-US" dirty="0">
                <a:solidFill>
                  <a:srgbClr val="00B0F0"/>
                </a:solidFill>
                <a:effectLst/>
                <a:latin typeface="Berlin Sans FB Demi" panose="020E0802020502020306" pitchFamily="34" charset="0"/>
              </a:rPr>
              <a:t>solved the calculation part and then create a</a:t>
            </a:r>
            <a:b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</a:br>
            <a: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  <a:t>            </a:t>
            </a:r>
            <a:r>
              <a:rPr lang="en-US" dirty="0">
                <a:solidFill>
                  <a:srgbClr val="00B0F0"/>
                </a:solidFill>
                <a:effectLst/>
                <a:latin typeface="Berlin Sans FB Demi" panose="020E0802020502020306" pitchFamily="34" charset="0"/>
              </a:rPr>
              <a:t>understanding pivot charts for the recommended</a:t>
            </a:r>
            <a:b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</a:br>
            <a: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  <a:t>            </a:t>
            </a:r>
            <a:r>
              <a:rPr lang="en-US" dirty="0">
                <a:solidFill>
                  <a:srgbClr val="00B0F0"/>
                </a:solidFill>
                <a:effectLst/>
                <a:latin typeface="Berlin Sans FB Demi" panose="020E0802020502020306" pitchFamily="34" charset="0"/>
              </a:rPr>
              <a:t>analysis part of this project to provide solution.</a:t>
            </a:r>
          </a:p>
          <a:p>
            <a:pPr algn="r"/>
            <a: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  <a:t>Step 5 :</a:t>
            </a:r>
            <a:r>
              <a:rPr lang="en-US" dirty="0">
                <a:solidFill>
                  <a:srgbClr val="00B0F0"/>
                </a:solidFill>
                <a:effectLst/>
                <a:latin typeface="Berlin Sans FB Demi" panose="020E0802020502020306" pitchFamily="34" charset="0"/>
              </a:rPr>
              <a:t>Hence, a dashboard is prepared in</a:t>
            </a:r>
            <a:b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</a:br>
            <a: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  <a:t>           </a:t>
            </a:r>
            <a:r>
              <a:rPr lang="en-US" dirty="0">
                <a:solidFill>
                  <a:srgbClr val="00B0F0"/>
                </a:solidFill>
                <a:effectLst/>
                <a:latin typeface="Berlin Sans FB Demi" panose="020E0802020502020306" pitchFamily="34" charset="0"/>
              </a:rPr>
              <a:t>which all the recommended analysis</a:t>
            </a:r>
            <a:b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</a:br>
            <a: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  <a:t>           </a:t>
            </a:r>
            <a:r>
              <a:rPr lang="en-US" dirty="0">
                <a:solidFill>
                  <a:srgbClr val="00B0F0"/>
                </a:solidFill>
                <a:effectLst/>
                <a:latin typeface="Berlin Sans FB Demi" panose="020E0802020502020306" pitchFamily="34" charset="0"/>
              </a:rPr>
              <a:t>part is calculated and solved in exce</a:t>
            </a:r>
            <a: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  <a:t>l.</a:t>
            </a:r>
            <a:endParaRPr lang="en-IN" dirty="0">
              <a:solidFill>
                <a:srgbClr val="00B0F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B55AB-3738-9349-AB49-6D3846A60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747" y="1533525"/>
            <a:ext cx="3974841" cy="2436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233F7-CA7A-61FF-FCE8-C70E40120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2" y="4320073"/>
            <a:ext cx="3974841" cy="246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0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E0F4-2C55-C1B7-50AD-A4A619E9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575" y="479023"/>
            <a:ext cx="8610600" cy="1206903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Bradley Hand ITC" panose="03070402050302030203" pitchFamily="66" charset="0"/>
              </a:rPr>
              <a:t>In 2015,  We have found a Major changes in month of October (12.32%), November (14.76%), December (15.12%). Therefore, "oct-no”-dec" are been identified as an seasonality in sales</a:t>
            </a:r>
            <a:endParaRPr lang="en-IN" sz="1800" dirty="0">
              <a:solidFill>
                <a:schemeClr val="accent4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EFC6DF-B55B-4EEB-9527-F474E71061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247366"/>
              </p:ext>
            </p:extLst>
          </p:nvPr>
        </p:nvGraphicFramePr>
        <p:xfrm>
          <a:off x="1371600" y="1533526"/>
          <a:ext cx="10820400" cy="4751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57714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628E8-F0F3-544C-24D2-30318E8D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900" y="335748"/>
            <a:ext cx="8058150" cy="1264452"/>
          </a:xfrm>
        </p:spPr>
        <p:txBody>
          <a:bodyPr>
            <a:noAutofit/>
          </a:bodyPr>
          <a:lstStyle/>
          <a:p>
            <a:r>
              <a:rPr lang="en-US" sz="1800" dirty="0">
                <a:latin typeface="Cooper Black" panose="0208090404030B020404" pitchFamily="18" charset="0"/>
              </a:rPr>
              <a:t>By Counting and Averaging the Order details id and Orders id, we come to know that there are typically 3 pizzas in order….</a:t>
            </a:r>
            <a:br>
              <a:rPr lang="en-US" sz="1800" dirty="0"/>
            </a:br>
            <a:r>
              <a:rPr lang="en-US" sz="1800" dirty="0">
                <a:latin typeface="Algerian" panose="04020705040A02060702" pitchFamily="82" charset="0"/>
              </a:rPr>
              <a:t>PEAK HOURS ARE BETWEEN : 12 PM - 1 PM &amp; 5 PM - 7 PM</a:t>
            </a:r>
            <a:endParaRPr lang="en-IN" sz="1800" dirty="0">
              <a:latin typeface="Algerian" panose="04020705040A02060702" pitchFamily="82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F5277A-9697-4035-B4A6-468006716F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7444406"/>
              </p:ext>
            </p:extLst>
          </p:nvPr>
        </p:nvGraphicFramePr>
        <p:xfrm>
          <a:off x="1924050" y="1946275"/>
          <a:ext cx="9820275" cy="4024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44451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AC724-71F4-9D96-A13C-22C5C8A19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2771" y="1917442"/>
            <a:ext cx="7791062" cy="685800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solidFill>
                  <a:srgbClr val="00B0F0"/>
                </a:solidFill>
                <a:effectLst/>
                <a:latin typeface="Bradley Hand ITC" panose="03070402050302030203" pitchFamily="66" charset="0"/>
              </a:rPr>
              <a:t>GOALS &amp; KPIs :</a:t>
            </a:r>
            <a:br>
              <a:rPr lang="en-IN" sz="3600" dirty="0">
                <a:solidFill>
                  <a:srgbClr val="00B0F0"/>
                </a:solidFill>
                <a:effectLst/>
                <a:latin typeface="Bradley Hand ITC" panose="03070402050302030203" pitchFamily="66" charset="0"/>
              </a:rPr>
            </a:br>
            <a:r>
              <a:rPr lang="en-US" sz="2200" dirty="0">
                <a:solidFill>
                  <a:srgbClr val="00B0F0"/>
                </a:solidFill>
                <a:effectLst/>
                <a:latin typeface="Bradley Hand ITC" panose="03070402050302030203" pitchFamily="66" charset="0"/>
              </a:rPr>
              <a:t>Goal 1: Making a sales data understandable.</a:t>
            </a:r>
            <a:br>
              <a:rPr lang="en-US" sz="2200" dirty="0">
                <a:solidFill>
                  <a:srgbClr val="00B0F0"/>
                </a:solidFill>
                <a:latin typeface="Bradley Hand ITC" panose="03070402050302030203" pitchFamily="66" charset="0"/>
              </a:rPr>
            </a:br>
            <a:r>
              <a:rPr lang="en-US" sz="2200" dirty="0">
                <a:solidFill>
                  <a:srgbClr val="00B0F0"/>
                </a:solidFill>
                <a:effectLst/>
                <a:latin typeface="Bradley Hand ITC" panose="03070402050302030203" pitchFamily="66" charset="0"/>
              </a:rPr>
              <a:t>Goal 2: Can calculate the peak hours,         bestsellers and</a:t>
            </a:r>
            <a:br>
              <a:rPr lang="en-US" sz="2200" dirty="0">
                <a:solidFill>
                  <a:srgbClr val="00B0F0"/>
                </a:solidFill>
                <a:latin typeface="Bradley Hand ITC" panose="03070402050302030203" pitchFamily="66" charset="0"/>
              </a:rPr>
            </a:br>
            <a:r>
              <a:rPr lang="en-US" sz="2200" dirty="0">
                <a:solidFill>
                  <a:srgbClr val="00B0F0"/>
                </a:solidFill>
                <a:effectLst/>
                <a:latin typeface="Bradley Hand ITC" panose="03070402050302030203" pitchFamily="66" charset="0"/>
              </a:rPr>
              <a:t>seasonality of pizzas from the data.</a:t>
            </a:r>
            <a:br>
              <a:rPr lang="en-US" sz="2200" dirty="0">
                <a:solidFill>
                  <a:srgbClr val="00B0F0"/>
                </a:solidFill>
                <a:latin typeface="Bradley Hand ITC" panose="03070402050302030203" pitchFamily="66" charset="0"/>
              </a:rPr>
            </a:br>
            <a:r>
              <a:rPr lang="en-US" sz="2200" dirty="0">
                <a:solidFill>
                  <a:srgbClr val="00B0F0"/>
                </a:solidFill>
                <a:effectLst/>
                <a:latin typeface="Bradley Hand ITC" panose="03070402050302030203" pitchFamily="66" charset="0"/>
              </a:rPr>
              <a:t>Goal 3: It can calculate the revenue of any pizza place from its sales data</a:t>
            </a:r>
            <a:endParaRPr lang="en-IN" sz="3600" dirty="0">
              <a:solidFill>
                <a:srgbClr val="00B0F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86F45F-ED3F-E92F-5D64-4A7EB547D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490" y="3191069"/>
            <a:ext cx="9448800" cy="685800"/>
          </a:xfrm>
        </p:spPr>
        <p:txBody>
          <a:bodyPr>
            <a:normAutofit fontScale="2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</a:rPr>
              <a:t>f</a:t>
            </a:r>
            <a:br>
              <a:rPr lang="en-US" dirty="0"/>
            </a:br>
            <a:r>
              <a:rPr lang="en-US" sz="12800" dirty="0">
                <a:solidFill>
                  <a:srgbClr val="0070C0"/>
                </a:solidFill>
                <a:effectLst/>
                <a:latin typeface="Bradley Hand ITC" panose="03070402050302030203" pitchFamily="66" charset="0"/>
              </a:rPr>
              <a:t>EXCEL CONCEPTS USED :</a:t>
            </a:r>
            <a:br>
              <a:rPr lang="en-US" sz="9600" dirty="0">
                <a:solidFill>
                  <a:srgbClr val="0070C0"/>
                </a:solidFill>
                <a:latin typeface="Bradley Hand ITC" panose="03070402050302030203" pitchFamily="66" charset="0"/>
              </a:rPr>
            </a:br>
            <a:r>
              <a:rPr lang="en-US" sz="9600" dirty="0">
                <a:solidFill>
                  <a:srgbClr val="0070C0"/>
                </a:solidFill>
                <a:latin typeface="Bradley Hand ITC" panose="03070402050302030203" pitchFamily="66" charset="0"/>
              </a:rPr>
              <a:t>1.</a:t>
            </a:r>
            <a:r>
              <a:rPr lang="en-US" sz="9600" dirty="0">
                <a:solidFill>
                  <a:srgbClr val="0070C0"/>
                </a:solidFill>
                <a:effectLst/>
                <a:latin typeface="Bradley Hand ITC" panose="03070402050302030203" pitchFamily="66" charset="0"/>
              </a:rPr>
              <a:t>COUNT, AVERAGE</a:t>
            </a:r>
            <a:br>
              <a:rPr lang="en-US" sz="9600" dirty="0">
                <a:solidFill>
                  <a:srgbClr val="0070C0"/>
                </a:solidFill>
                <a:latin typeface="Bradley Hand ITC" panose="03070402050302030203" pitchFamily="66" charset="0"/>
              </a:rPr>
            </a:br>
            <a:r>
              <a:rPr lang="en-US" sz="9600" dirty="0">
                <a:solidFill>
                  <a:srgbClr val="0070C0"/>
                </a:solidFill>
                <a:effectLst/>
                <a:latin typeface="Bradley Hand ITC" panose="03070402050302030203" pitchFamily="66" charset="0"/>
              </a:rPr>
              <a:t> 2.SUMPRODUCT</a:t>
            </a:r>
            <a:br>
              <a:rPr lang="en-US" sz="9600" dirty="0">
                <a:solidFill>
                  <a:srgbClr val="0070C0"/>
                </a:solidFill>
                <a:latin typeface="Bradley Hand ITC" panose="03070402050302030203" pitchFamily="66" charset="0"/>
              </a:rPr>
            </a:br>
            <a:r>
              <a:rPr lang="en-US" sz="9600" dirty="0">
                <a:solidFill>
                  <a:srgbClr val="0070C0"/>
                </a:solidFill>
                <a:effectLst/>
                <a:latin typeface="Bradley Hand ITC" panose="03070402050302030203" pitchFamily="66" charset="0"/>
              </a:rPr>
              <a:t> 3.  NESTED SORTING</a:t>
            </a:r>
            <a:br>
              <a:rPr lang="en-US" sz="9600" dirty="0">
                <a:solidFill>
                  <a:srgbClr val="0070C0"/>
                </a:solidFill>
                <a:latin typeface="Bradley Hand ITC" panose="03070402050302030203" pitchFamily="66" charset="0"/>
              </a:rPr>
            </a:br>
            <a:r>
              <a:rPr lang="en-US" sz="9600" dirty="0">
                <a:solidFill>
                  <a:srgbClr val="0070C0"/>
                </a:solidFill>
                <a:effectLst/>
                <a:latin typeface="Bradley Hand ITC" panose="03070402050302030203" pitchFamily="66" charset="0"/>
              </a:rPr>
              <a:t> 4. NESTED FILTER</a:t>
            </a:r>
            <a:br>
              <a:rPr lang="en-US" sz="9600" dirty="0">
                <a:solidFill>
                  <a:srgbClr val="0070C0"/>
                </a:solidFill>
                <a:latin typeface="Bradley Hand ITC" panose="03070402050302030203" pitchFamily="66" charset="0"/>
              </a:rPr>
            </a:br>
            <a:r>
              <a:rPr lang="en-US" sz="9600" dirty="0">
                <a:solidFill>
                  <a:srgbClr val="0070C0"/>
                </a:solidFill>
                <a:latin typeface="Bradley Hand ITC" panose="03070402050302030203" pitchFamily="66" charset="0"/>
              </a:rPr>
              <a:t>5. </a:t>
            </a:r>
            <a:r>
              <a:rPr lang="en-US" sz="9600" dirty="0">
                <a:solidFill>
                  <a:srgbClr val="0070C0"/>
                </a:solidFill>
                <a:effectLst/>
                <a:latin typeface="Bradley Hand ITC" panose="03070402050302030203" pitchFamily="66" charset="0"/>
              </a:rPr>
              <a:t>PIVOT TABLE, GROUPING</a:t>
            </a:r>
            <a:br>
              <a:rPr lang="en-US" sz="9600" dirty="0">
                <a:solidFill>
                  <a:srgbClr val="0070C0"/>
                </a:solidFill>
                <a:latin typeface="Bradley Hand ITC" panose="03070402050302030203" pitchFamily="66" charset="0"/>
              </a:rPr>
            </a:br>
            <a:r>
              <a:rPr lang="en-US" sz="9600" dirty="0">
                <a:solidFill>
                  <a:srgbClr val="0070C0"/>
                </a:solidFill>
                <a:latin typeface="Bradley Hand ITC" panose="03070402050302030203" pitchFamily="66" charset="0"/>
              </a:rPr>
              <a:t>6.</a:t>
            </a:r>
            <a:r>
              <a:rPr lang="en-US" sz="9600" dirty="0">
                <a:solidFill>
                  <a:srgbClr val="0070C0"/>
                </a:solidFill>
                <a:effectLst/>
                <a:latin typeface="Bradley Hand ITC" panose="03070402050302030203" pitchFamily="66" charset="0"/>
              </a:rPr>
              <a:t>   MAX, MIN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AE80EC-DD17-077A-34DF-1EC0D5434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687" y="3788228"/>
            <a:ext cx="4538313" cy="306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9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C7325-683F-4764-B19C-F18D7E58E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865" y="764373"/>
            <a:ext cx="5215813" cy="1293028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  <a:latin typeface="Arial Black" panose="020B0A040201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2DACE-7645-22A4-E1F6-FE047EEDC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Bradley Hand ITC" panose="03070402050302030203" pitchFamily="66" charset="0"/>
              </a:rPr>
              <a:t>This data can be beneficial for customers, as they can make informed decisions about every order </a:t>
            </a:r>
            <a:r>
              <a:rPr lang="en-IN" dirty="0">
                <a:solidFill>
                  <a:srgbClr val="7030A0"/>
                </a:solidFill>
                <a:effectLst/>
                <a:latin typeface="Bradley Hand ITC" panose="03070402050302030203" pitchFamily="66" charset="0"/>
              </a:rPr>
              <a:t>based on the popularity and company's overall sales performance.</a:t>
            </a:r>
          </a:p>
          <a:p>
            <a:pPr marL="0" indent="0">
              <a:buNone/>
            </a:pPr>
            <a:r>
              <a:rPr lang="en-IN" dirty="0">
                <a:solidFill>
                  <a:srgbClr val="7030A0"/>
                </a:solidFill>
                <a:latin typeface="Bradley Hand ITC" panose="03070402050302030203" pitchFamily="66" charset="0"/>
              </a:rPr>
              <a:t>                                </a:t>
            </a:r>
            <a:r>
              <a:rPr lang="en-US" sz="2400" dirty="0">
                <a:solidFill>
                  <a:srgbClr val="7030A0"/>
                </a:solidFill>
                <a:effectLst/>
                <a:latin typeface="Bradley Hand ITC" panose="03070402050302030203" pitchFamily="66" charset="0"/>
              </a:rPr>
              <a:t>Therefore, it helps the customer to know the insights of that</a:t>
            </a:r>
            <a:br>
              <a:rPr lang="en-US" sz="2400" dirty="0">
                <a:solidFill>
                  <a:srgbClr val="7030A0"/>
                </a:solidFill>
                <a:latin typeface="Bradley Hand ITC" panose="03070402050302030203" pitchFamily="66" charset="0"/>
              </a:rPr>
            </a:br>
            <a:r>
              <a:rPr lang="en-US" sz="2400" dirty="0">
                <a:solidFill>
                  <a:srgbClr val="7030A0"/>
                </a:solidFill>
                <a:latin typeface="Bradley Hand ITC" panose="03070402050302030203" pitchFamily="66" charset="0"/>
              </a:rPr>
              <a:t>                               </a:t>
            </a:r>
            <a:r>
              <a:rPr lang="en-US" sz="2400" dirty="0">
                <a:solidFill>
                  <a:srgbClr val="7030A0"/>
                </a:solidFill>
                <a:effectLst/>
                <a:latin typeface="Bradley Hand ITC" panose="03070402050302030203" pitchFamily="66" charset="0"/>
              </a:rPr>
              <a:t>company if such kind of data is provided.</a:t>
            </a:r>
            <a:endParaRPr lang="en-IN" dirty="0">
              <a:solidFill>
                <a:srgbClr val="7030A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968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9484E-C156-668B-DE78-46CC91524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942" y="493785"/>
            <a:ext cx="4760167" cy="1293028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Bauhaus 93" panose="04030905020B02020C02" pitchFamily="82" charset="0"/>
              </a:rPr>
              <a:t>Thank you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A6D72-801D-7E8A-D683-63C59B9BF23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3600" dirty="0">
                <a:latin typeface="Arial Black" panose="020B0A04020102020204" pitchFamily="34" charset="0"/>
              </a:rPr>
              <a:t>     </a:t>
            </a:r>
            <a:r>
              <a:rPr lang="en-IN" sz="3600" dirty="0">
                <a:solidFill>
                  <a:srgbClr val="0070C0"/>
                </a:solidFill>
                <a:latin typeface="Arial Black" panose="020B0A04020102020204" pitchFamily="34" charset="0"/>
              </a:rPr>
              <a:t>Project owner </a:t>
            </a:r>
            <a:r>
              <a:rPr lang="en-IN" dirty="0">
                <a:solidFill>
                  <a:srgbClr val="0070C0"/>
                </a:solidFill>
              </a:rPr>
              <a:t>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92D050"/>
                </a:solidFill>
                <a:latin typeface="Broadway" panose="04040905080B02020502" pitchFamily="82" charset="0"/>
              </a:rPr>
              <a:t>                                    </a:t>
            </a:r>
            <a:r>
              <a:rPr lang="en-IN" sz="2400" dirty="0">
                <a:solidFill>
                  <a:srgbClr val="92D050"/>
                </a:solidFill>
                <a:latin typeface="Broadway" panose="04040905080B02020502" pitchFamily="82" charset="0"/>
              </a:rPr>
              <a:t>           </a:t>
            </a:r>
            <a:r>
              <a:rPr lang="en-IN" sz="4400" dirty="0">
                <a:solidFill>
                  <a:srgbClr val="92D050"/>
                </a:solidFill>
                <a:latin typeface="Broadway" panose="04040905080B02020502" pitchFamily="82" charset="0"/>
              </a:rPr>
              <a:t>NITIN KUMAR</a:t>
            </a:r>
            <a:endParaRPr lang="en-IN" dirty="0">
              <a:solidFill>
                <a:srgbClr val="92D050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72718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160</TotalTime>
  <Words>526</Words>
  <Application>Microsoft Office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Algerian</vt:lpstr>
      <vt:lpstr>Arial</vt:lpstr>
      <vt:lpstr>Arial Black</vt:lpstr>
      <vt:lpstr>Bauhaus 93</vt:lpstr>
      <vt:lpstr>Berlin Sans FB Demi</vt:lpstr>
      <vt:lpstr>Bradley Hand ITC</vt:lpstr>
      <vt:lpstr>Broadway</vt:lpstr>
      <vt:lpstr>Century Gothic</vt:lpstr>
      <vt:lpstr>Cooper Black</vt:lpstr>
      <vt:lpstr>Vapor Trail</vt:lpstr>
      <vt:lpstr>PIZZA SALES</vt:lpstr>
      <vt:lpstr>PowerPoint Presentation</vt:lpstr>
      <vt:lpstr>ABOUT DATASET</vt:lpstr>
      <vt:lpstr>METHODOLOGY AND PROJECT SCOPE</vt:lpstr>
      <vt:lpstr>In 2015,  We have found a Major changes in month of October (12.32%), November (14.76%), December (15.12%). Therefore, "oct-no”-dec" are been identified as an seasonality in sales</vt:lpstr>
      <vt:lpstr>By Counting and Averaging the Order details id and Orders id, we come to know that there are typically 3 pizzas in order…. PEAK HOURS ARE BETWEEN : 12 PM - 1 PM &amp; 5 PM - 7 PM</vt:lpstr>
      <vt:lpstr>GOALS &amp; KPIs : Goal 1: Making a sales data understandable. Goal 2: Can calculate the peak hours,         bestsellers and seasonality of pizzas from the data. Goal 3: It can calculate the revenue of any pizza place from its sales data</vt:lpstr>
      <vt:lpstr>CONCLUSION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SALES</dc:title>
  <dc:creator>lamnitin5668@outlook.com</dc:creator>
  <cp:lastModifiedBy>lamnitin5668@outlook.com</cp:lastModifiedBy>
  <cp:revision>1</cp:revision>
  <dcterms:created xsi:type="dcterms:W3CDTF">2023-04-02T17:29:20Z</dcterms:created>
  <dcterms:modified xsi:type="dcterms:W3CDTF">2023-04-03T05:37:42Z</dcterms:modified>
</cp:coreProperties>
</file>